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0" r:id="rId2"/>
    <p:sldId id="351" r:id="rId3"/>
    <p:sldId id="427" r:id="rId4"/>
    <p:sldId id="428" r:id="rId5"/>
    <p:sldId id="420" r:id="rId6"/>
    <p:sldId id="441" r:id="rId7"/>
    <p:sldId id="442" r:id="rId8"/>
    <p:sldId id="429" r:id="rId9"/>
    <p:sldId id="430" r:id="rId10"/>
    <p:sldId id="431" r:id="rId11"/>
    <p:sldId id="423" r:id="rId12"/>
    <p:sldId id="434" r:id="rId13"/>
    <p:sldId id="432" r:id="rId14"/>
    <p:sldId id="433" r:id="rId15"/>
    <p:sldId id="435" r:id="rId16"/>
    <p:sldId id="436" r:id="rId17"/>
    <p:sldId id="437" r:id="rId18"/>
    <p:sldId id="438" r:id="rId19"/>
    <p:sldId id="439" r:id="rId20"/>
    <p:sldId id="440" r:id="rId21"/>
    <p:sldId id="443" r:id="rId22"/>
    <p:sldId id="444" r:id="rId23"/>
  </p:sldIdLst>
  <p:sldSz cx="6858000" cy="9144000" type="screen4x3"/>
  <p:notesSz cx="9939338" cy="6805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1">
          <p15:clr>
            <a:srgbClr val="A4A3A4"/>
          </p15:clr>
        </p15:guide>
        <p15:guide id="2" pos="39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5D5"/>
    <a:srgbClr val="F2F2F2"/>
    <a:srgbClr val="F0F5FA"/>
    <a:srgbClr val="596B21"/>
    <a:srgbClr val="85954B"/>
    <a:srgbClr val="829B41"/>
    <a:srgbClr val="B6D573"/>
    <a:srgbClr val="FFFFFF"/>
    <a:srgbClr val="A66CD2"/>
    <a:srgbClr val="D1B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94" autoAdjust="0"/>
    <p:restoredTop sz="99559" autoAdjust="0"/>
  </p:normalViewPr>
  <p:slideViewPr>
    <p:cSldViewPr>
      <p:cViewPr>
        <p:scale>
          <a:sx n="60" d="100"/>
          <a:sy n="60" d="100"/>
        </p:scale>
        <p:origin x="2430" y="-120"/>
      </p:cViewPr>
      <p:guideLst>
        <p:guide orient="horz" pos="1971"/>
        <p:guide pos="39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60128" cy="6012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7905" cy="340554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9091" y="2"/>
            <a:ext cx="4307904" cy="340554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r">
              <a:defRPr sz="1200"/>
            </a:lvl1pPr>
          </a:lstStyle>
          <a:p>
            <a:fld id="{D15780FD-475E-4D16-A358-A86F93FEE5BF}" type="datetimeFigureOut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6463964"/>
            <a:ext cx="4307905" cy="340554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9091" y="6463964"/>
            <a:ext cx="4307904" cy="340554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r">
              <a:defRPr sz="1200"/>
            </a:lvl1pPr>
          </a:lstStyle>
          <a:p>
            <a:fld id="{28773FDE-ED03-45B1-BFE9-34D10948DC0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0225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1A820-F541-4436-92CE-3B15740BD7B2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13200" y="511175"/>
            <a:ext cx="19145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775" y="3232150"/>
            <a:ext cx="7951788" cy="3062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6430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9275" y="646430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015B6-6CD9-4FCA-8F8A-CC5B8E00A9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869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034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9701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901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9609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749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272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064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6709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486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150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5424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901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8041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4805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611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679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200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90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5006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689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283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13200" y="509588"/>
            <a:ext cx="1912938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43C98-2ECE-4B0D-A1D8-3856DC08C0D9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817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CECA-DB20-4C38-8082-1317B32D7B46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37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BB5F-5F63-4FCB-8C40-2A4047D109BF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642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80933-F7B7-419C-85C7-DEC9E9B44AEA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11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0387-7540-435B-B133-650B2539F044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680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1890-129F-4A53-A476-FD1076394841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957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8A96-8BD8-4116-9FA3-DB2A92DDDC9A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705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477C-BEC9-45D0-8495-E155D46E99B1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833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75F81-EDD0-4B92-B3F1-2C93E3AC0E89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837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F7DE-123D-49D0-BA63-92C793B46245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79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FE5E-9502-4A6F-80A8-0908F90050FC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846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5252-62F1-465A-8907-12A98451F720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530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F283-0BFC-4285-A11C-298F18E45655}" type="datetime1">
              <a:rPr lang="ko-KR" altLang="en-US" smtClean="0"/>
              <a:pPr/>
              <a:t>2018-12-06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40592-BBD6-41E3-ABE8-BDA1C30B548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495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:\Portfolio ppt material_by Irine\do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07821"/>
            <a:ext cx="6881015" cy="253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02984" y="964320"/>
            <a:ext cx="5882868" cy="1296144"/>
          </a:xfrm>
        </p:spPr>
        <p:txBody>
          <a:bodyPr>
            <a:noAutofit/>
          </a:bodyPr>
          <a:lstStyle/>
          <a:p>
            <a:pPr algn="r"/>
            <a:r>
              <a:rPr lang="ru-RU" altLang="ko-KR" sz="18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Аппарат для диагностики  кожи (</a:t>
            </a:r>
            <a:r>
              <a:rPr lang="ru-RU" altLang="ko-KR" sz="1800" b="1" dirty="0" err="1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дерматоскопия</a:t>
            </a:r>
            <a:r>
              <a:rPr lang="ru-RU" altLang="ko-KR" sz="18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) и волос (</a:t>
            </a:r>
            <a:r>
              <a:rPr lang="ru-RU" altLang="ko-KR" sz="1800" b="1" dirty="0" err="1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трихоскопия</a:t>
            </a:r>
            <a:r>
              <a:rPr lang="ru-RU" altLang="ko-KR" sz="18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) под увеличением</a:t>
            </a:r>
            <a:r>
              <a:rPr lang="en-US" altLang="ko-KR" sz="18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 </a:t>
            </a:r>
            <a:r>
              <a:rPr lang="ru-RU" altLang="ko-KR" sz="1800" b="1" dirty="0" smtClean="0">
                <a:solidFill>
                  <a:srgbClr val="C00000"/>
                </a:solidFill>
                <a:latin typeface="HelveticaNeueLT Std Lt"/>
                <a:cs typeface="Calibri" pitchFamily="34" charset="0"/>
              </a:rPr>
              <a:t> </a:t>
            </a:r>
          </a:p>
          <a:p>
            <a:pPr algn="r"/>
            <a:r>
              <a:rPr lang="en-US" altLang="ko-KR" sz="36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ASW (</a:t>
            </a:r>
            <a:r>
              <a:rPr lang="en-US" altLang="ko-KR" sz="3600" b="1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Aramo</a:t>
            </a:r>
            <a:r>
              <a:rPr lang="en-US" altLang="ko-KR" sz="36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Smart Wizard)</a:t>
            </a:r>
            <a:endParaRPr lang="en-US" altLang="ko-KR" sz="1800" b="1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endParaRPr lang="ru-RU" altLang="ko-KR" sz="500" b="1" dirty="0" smtClean="0">
              <a:solidFill>
                <a:schemeClr val="tx1"/>
              </a:solidFill>
              <a:latin typeface="HelveticaNeueLT Std Lt"/>
              <a:cs typeface="Calibri" pitchFamily="34" charset="0"/>
            </a:endParaRPr>
          </a:p>
          <a:p>
            <a:pPr algn="r"/>
            <a:endParaRPr lang="ru-RU" altLang="ko-KR" sz="500" b="1" dirty="0" smtClean="0">
              <a:solidFill>
                <a:schemeClr val="tx1"/>
              </a:solidFill>
              <a:latin typeface="HelveticaNeueLT Std Lt"/>
              <a:cs typeface="Calibri" pitchFamily="34" charset="0"/>
            </a:endParaRPr>
          </a:p>
          <a:p>
            <a:pPr algn="r"/>
            <a:r>
              <a:rPr lang="ru-RU" altLang="ko-KR" sz="16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Приложение </a:t>
            </a:r>
            <a:r>
              <a:rPr lang="en-US" altLang="ko-KR" sz="16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3</a:t>
            </a:r>
            <a:r>
              <a:rPr lang="ru-RU" altLang="ko-KR" sz="16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 к инструкции</a:t>
            </a:r>
            <a:r>
              <a:rPr lang="en-US" altLang="ko-KR" sz="16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:</a:t>
            </a:r>
          </a:p>
          <a:p>
            <a:pPr algn="r"/>
            <a:r>
              <a:rPr lang="ru-RU" altLang="ko-KR" sz="16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 работа </a:t>
            </a:r>
            <a:r>
              <a:rPr lang="en-US" altLang="ko-KR" sz="16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ASW </a:t>
            </a:r>
            <a:r>
              <a:rPr lang="ru-RU" altLang="ko-KR" sz="1600" b="1" dirty="0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с программой </a:t>
            </a:r>
            <a:r>
              <a:rPr lang="en-US" altLang="ko-KR" sz="1600" b="1" dirty="0" err="1" smtClean="0">
                <a:solidFill>
                  <a:schemeClr val="tx1"/>
                </a:solidFill>
                <a:latin typeface="HelveticaNeueLT Std Lt"/>
                <a:cs typeface="Calibri" pitchFamily="34" charset="0"/>
              </a:rPr>
              <a:t>Trichoscience</a:t>
            </a:r>
            <a:endParaRPr lang="ko-KR" altLang="en-US" sz="1600" b="1" dirty="0">
              <a:solidFill>
                <a:schemeClr val="tx1"/>
              </a:solidFill>
              <a:latin typeface="HelveticaNeueLT Std Lt"/>
              <a:cs typeface="Calibri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88641" y="179513"/>
            <a:ext cx="6480720" cy="878497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496" y="8042691"/>
            <a:ext cx="5653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ko-KR" sz="1400" b="1" i="1" dirty="0" smtClean="0"/>
              <a:t>Мировой лидер среди систем </a:t>
            </a:r>
            <a:r>
              <a:rPr lang="ru-RU" altLang="ko-KR" sz="1400" b="1" i="1" dirty="0" smtClean="0">
                <a:latin typeface="HelveticaNeueLT Std Lt"/>
              </a:rPr>
              <a:t>диагностики</a:t>
            </a:r>
            <a:r>
              <a:rPr lang="ru-RU" altLang="ko-KR" sz="1400" b="1" i="1" dirty="0" smtClean="0"/>
              <a:t> кожи и волос</a:t>
            </a:r>
            <a:endParaRPr lang="en-US" altLang="ko-KR" sz="1400" b="1" i="1" dirty="0" smtClean="0"/>
          </a:p>
        </p:txBody>
      </p:sp>
      <p:pic>
        <p:nvPicPr>
          <p:cNvPr id="13316" name="Picture 4" descr="I:\Portfolio ppt material_by Irine\top_a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323528"/>
            <a:ext cx="1554162" cy="206375"/>
          </a:xfrm>
          <a:prstGeom prst="rect">
            <a:avLst/>
          </a:prstGeom>
          <a:solidFill>
            <a:schemeClr val="tx2">
              <a:lumMod val="50000"/>
            </a:schemeClr>
          </a:solidFill>
          <a:extLst/>
        </p:spPr>
      </p:pic>
      <p:sp>
        <p:nvSpPr>
          <p:cNvPr id="7" name="TextBox 6"/>
          <p:cNvSpPr txBox="1"/>
          <p:nvPr/>
        </p:nvSpPr>
        <p:spPr>
          <a:xfrm>
            <a:off x="4834006" y="8372236"/>
            <a:ext cx="1651846" cy="276989"/>
          </a:xfrm>
          <a:prstGeom prst="rect">
            <a:avLst/>
          </a:prstGeom>
          <a:noFill/>
        </p:spPr>
        <p:txBody>
          <a:bodyPr wrap="none" lIns="91432" tIns="45715" rIns="91432" bIns="45715" rtlCol="0">
            <a:spAutoFit/>
          </a:bodyPr>
          <a:lstStyle/>
          <a:p>
            <a:pPr algn="r"/>
            <a:r>
              <a:rPr lang="en-US" altLang="ko-KR" sz="1200" dirty="0" smtClean="0">
                <a:latin typeface="HelveticaNeueLT Std Lt"/>
                <a:cs typeface="Calibri" pitchFamily="34" charset="0"/>
              </a:rPr>
              <a:t>www.aramhuvis.com</a:t>
            </a:r>
            <a:endParaRPr lang="ko-KR" altLang="en-US" sz="1600" dirty="0">
              <a:latin typeface="HelveticaNeueLT Std Lt"/>
              <a:cs typeface="Calibri" pitchFamily="34" charset="0"/>
            </a:endParaRPr>
          </a:p>
        </p:txBody>
      </p:sp>
      <p:pic>
        <p:nvPicPr>
          <p:cNvPr id="13314" name="Picture 2" descr="I:\Portfolio ppt material_by Irine\wave_line_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399"/>
            <a:ext cx="6881014" cy="291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Нади синий диск-21122014\САЙТ SMART\2017 обновление\ASW\Фото из Кореи ASW\Серебро\01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3" y="1926368"/>
            <a:ext cx="7281173" cy="5460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9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/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Установка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программы </a:t>
                      </a:r>
                      <a:r>
                        <a:rPr lang="en-US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Trichoscience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3" y="1324955"/>
            <a:ext cx="3999521" cy="3122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26" y="3309312"/>
            <a:ext cx="4273803" cy="3356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" y="5984898"/>
            <a:ext cx="3671027" cy="28266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50536" y="6977120"/>
            <a:ext cx="2164608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8.Нажмите на кнопку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«Завершить» после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окончания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21062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672"/>
              </p:ext>
            </p:extLst>
          </p:nvPr>
        </p:nvGraphicFramePr>
        <p:xfrm>
          <a:off x="219199" y="844064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Рекомендованные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линзы и режимы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1532" y="904192"/>
            <a:ext cx="6373568" cy="874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600" b="1" dirty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600" b="1" dirty="0" err="1" smtClean="0">
                <a:latin typeface="HelveticaNeueLT Std Lt"/>
                <a:ea typeface="Malgun Gothic" panose="020B0503020000020004" pitchFamily="34" charset="-127"/>
              </a:rPr>
              <a:t>Трихоскопия</a:t>
            </a:r>
            <a:r>
              <a:rPr lang="ru-RU" sz="1600" b="1" dirty="0" smtClean="0">
                <a:latin typeface="HelveticaNeueLT Std Lt"/>
                <a:ea typeface="Malgun Gothic" panose="020B0503020000020004" pitchFamily="34" charset="-127"/>
              </a:rPr>
              <a:t>: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500" b="1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1.Плотность волос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Линза Х60 режим «Кератин кожи головы»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Приложение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Hair Wizard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en-US" sz="3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b="1" dirty="0" smtClean="0">
                <a:latin typeface="HelveticaNeueLT Std Lt"/>
                <a:ea typeface="Malgun Gothic" panose="020B0503020000020004" pitchFamily="34" charset="-127"/>
              </a:rPr>
              <a:t>2.</a:t>
            </a:r>
            <a:r>
              <a:rPr lang="ru-RU" sz="1400" b="1" dirty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Диаметр волос</a:t>
            </a:r>
            <a:endParaRPr lang="ru-RU" sz="1400" b="1" dirty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Линза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Х200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режим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«Состояние волосяной поры»</a:t>
            </a: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Приложение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</a:rPr>
              <a:t>Hair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err="1" smtClean="0">
                <a:latin typeface="HelveticaNeueLT Std Lt"/>
                <a:ea typeface="Malgun Gothic" panose="020B0503020000020004" pitchFamily="34" charset="-127"/>
              </a:rPr>
              <a:t>Wizard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3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3. Оценка кожи головы</a:t>
            </a:r>
            <a:endParaRPr lang="ru-RU" sz="1400" b="1" dirty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Линза Х200 режим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«Состояние волосяной поры»</a:t>
            </a: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Приложение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</a:rPr>
              <a:t>Hair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</a:rPr>
              <a:t>Wizard</a:t>
            </a: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endParaRPr lang="ru-RU" sz="300" dirty="0">
              <a:latin typeface="HelveticaNeueLT Std Lt"/>
              <a:ea typeface="Malgun Gothic" panose="020B0503020000020004" pitchFamily="34" charset="-127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b="1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4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Оценка 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корней</a:t>
            </a:r>
            <a:endParaRPr lang="ru-RU" sz="1400" b="1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Линза Х200 режим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«Состояние волосяной поры»</a:t>
            </a: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Приложение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Hair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Wizard</a:t>
            </a:r>
            <a:endParaRPr lang="ru-RU" sz="1400" dirty="0" smtClean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endParaRPr lang="ru-RU" sz="5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5. </a:t>
            </a:r>
            <a:r>
              <a:rPr lang="ru-RU" sz="1400" b="1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Оценка 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стержней</a:t>
            </a:r>
            <a:endParaRPr lang="ru-RU" sz="1400" b="1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Линза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Х500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режим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«Состояние кутикулы»</a:t>
            </a: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Приложение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Hair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Wizard</a:t>
            </a:r>
            <a:endParaRPr lang="ru-RU" sz="1400" dirty="0" smtClean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600" b="1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Фототрихограмма</a:t>
            </a:r>
            <a:endParaRPr lang="ru-RU" sz="1600" b="1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5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Линза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Х30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режим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«Пигментация»</a:t>
            </a: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Приложение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Skin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Wizard</a:t>
            </a:r>
            <a:endParaRPr lang="en-US" sz="1400" dirty="0" smtClean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endParaRPr lang="en-US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600" b="1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Трихограмма</a:t>
            </a:r>
            <a:endParaRPr lang="ru-RU" sz="1600" b="1" dirty="0" smtClean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endParaRPr lang="ru-RU" sz="500" b="1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Линза Х60 режим «Кератин кожи головы»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Приложение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Hair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Wizard</a:t>
            </a:r>
            <a:endParaRPr lang="ru-RU" sz="1400" dirty="0" smtClean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600" b="1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Дерматоскопия</a:t>
            </a:r>
            <a:endParaRPr lang="ru-RU" sz="1600" b="1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Линза Х30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режимы «Поры/Пигментация/</a:t>
            </a:r>
            <a:r>
              <a:rPr lang="ru-RU" sz="1400" dirty="0" err="1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Акне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/Морщины/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Чувствительность»</a:t>
            </a: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Приложение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Skin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Wizard</a:t>
            </a: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9" y="4468601"/>
            <a:ext cx="5096996" cy="2749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4" y="1565601"/>
            <a:ext cx="5298293" cy="2826015"/>
          </a:xfrm>
          <a:prstGeom prst="rect">
            <a:avLst/>
          </a:prstGeom>
        </p:spPr>
      </p:pic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24162"/>
              </p:ext>
            </p:extLst>
          </p:nvPr>
        </p:nvGraphicFramePr>
        <p:xfrm>
          <a:off x="219199" y="844064"/>
          <a:ext cx="6424465" cy="64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Трихоскопия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/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Трихограмма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7348099"/>
            <a:ext cx="637356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1.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Откройте программу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 выберите приложение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Hair Wizard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2.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Нажмите на кнопку «Просмотр» чтобы зайти в этот раздел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3.В окне «Просмотр» выберите вверху кнопку с цифрой 1. В этом случае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 сможете сделать и сохранить одно фото.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162065"/>
              </p:ext>
            </p:extLst>
          </p:nvPr>
        </p:nvGraphicFramePr>
        <p:xfrm>
          <a:off x="219199" y="844064"/>
          <a:ext cx="6424465" cy="64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Трихоскопия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/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Трихограмма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344" y="6736608"/>
            <a:ext cx="637356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4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Для сохранения фото для раздела </a:t>
            </a:r>
            <a:r>
              <a:rPr lang="ru-RU" sz="1400" b="1" dirty="0" err="1" smtClean="0">
                <a:latin typeface="HelveticaNeueLT Std Lt"/>
                <a:ea typeface="Malgun Gothic" panose="020B0503020000020004" pitchFamily="34" charset="-127"/>
              </a:rPr>
              <a:t>Трихоскопия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/Плотность волос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используйте линзу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X60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Выберите рекомендованный режим «Кератин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кожи головы» .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5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Сделайте фото при помощи кнопки «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Live Capture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»на камере.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6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.Нажмите на кнопку «Сохранить» в левом правом углу.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7.Откроется окно сохранения фотографий.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8.Фотография автоматически сохраняется в папку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(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Этот компьютер/Документы/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Wizard/View/Hair/Snapshot)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89" y="1579242"/>
            <a:ext cx="5181259" cy="2812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4" y="4243508"/>
            <a:ext cx="4479572" cy="2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676355"/>
              </p:ext>
            </p:extLst>
          </p:nvPr>
        </p:nvGraphicFramePr>
        <p:xfrm>
          <a:off x="219199" y="844064"/>
          <a:ext cx="6424465" cy="64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Трихоскопия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/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Трихограмма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344" y="4489058"/>
            <a:ext cx="6373568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9.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После сохранения фотографии появится сообщение «Сохранено»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10.Сделайте фотографии этой же линзой для раздела </a:t>
            </a:r>
            <a:r>
              <a:rPr lang="ru-RU" sz="1400" b="1" dirty="0" err="1" smtClean="0">
                <a:latin typeface="HelveticaNeueLT Std Lt"/>
                <a:ea typeface="Malgun Gothic" panose="020B0503020000020004" pitchFamily="34" charset="-127"/>
              </a:rPr>
              <a:t>Трихограмма</a:t>
            </a:r>
            <a:endParaRPr lang="ru-RU" sz="1400" b="1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4" y="1573380"/>
            <a:ext cx="5429699" cy="29384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3302" y="8005475"/>
            <a:ext cx="6373568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11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Для сохранения фото для раздела </a:t>
            </a:r>
            <a:r>
              <a:rPr lang="ru-RU" sz="1400" b="1" dirty="0" err="1" smtClean="0">
                <a:latin typeface="HelveticaNeueLT Std Lt"/>
                <a:ea typeface="Malgun Gothic" panose="020B0503020000020004" pitchFamily="34" charset="-127"/>
              </a:rPr>
              <a:t>Трихоскопия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/Диаметр волос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используйте линзу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X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20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0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Выберите рекомендованный режим «Состояние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волосяной поры» .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5" y="5062110"/>
            <a:ext cx="5429687" cy="29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23" y="3670080"/>
            <a:ext cx="5091345" cy="2762354"/>
          </a:xfrm>
          <a:prstGeom prst="rect">
            <a:avLst/>
          </a:prstGeom>
        </p:spPr>
      </p:pic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471321"/>
              </p:ext>
            </p:extLst>
          </p:nvPr>
        </p:nvGraphicFramePr>
        <p:xfrm>
          <a:off x="219199" y="844064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Трихоскопия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5571" y="6796736"/>
            <a:ext cx="6373568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12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Сделайте фото при помощи кнопки «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Live Capture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»на камере.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13.Нажмите на кнопку «Сохранить» в левом правом углу.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14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.Откроется окно сохранения фотографий.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15.Фотография автоматически сохраняется в папку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(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Этот компьютер/Документы/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Wizard/View/Hair/Snapshot)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16.После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сохранения фотографии появится сообщение «Сохранено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»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17.Сделайте фотографии линзой Х200 для других разделов </a:t>
            </a:r>
            <a:r>
              <a:rPr lang="ru-RU" sz="1400" b="1" dirty="0" err="1" smtClean="0">
                <a:latin typeface="HelveticaNeueLT Std Lt"/>
                <a:ea typeface="Malgun Gothic" panose="020B0503020000020004" pitchFamily="34" charset="-127"/>
              </a:rPr>
              <a:t>Трихоскопия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(Оценка кожи головы и Оценка корней)</a:t>
            </a:r>
            <a:endParaRPr lang="ru-RU" sz="1400" b="1" dirty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2" y="1364980"/>
            <a:ext cx="4980095" cy="270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471321"/>
              </p:ext>
            </p:extLst>
          </p:nvPr>
        </p:nvGraphicFramePr>
        <p:xfrm>
          <a:off x="219199" y="844064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Трихоскопия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5" y="1385216"/>
            <a:ext cx="5535445" cy="2997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8" y="4047265"/>
            <a:ext cx="4983264" cy="269894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2344" y="6736608"/>
            <a:ext cx="6373568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18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Для сохранения фото для раздела </a:t>
            </a:r>
            <a:r>
              <a:rPr lang="ru-RU" sz="1400" b="1" dirty="0" err="1" smtClean="0">
                <a:latin typeface="HelveticaNeueLT Std Lt"/>
                <a:ea typeface="Malgun Gothic" panose="020B0503020000020004" pitchFamily="34" charset="-127"/>
              </a:rPr>
              <a:t>Трихоскопия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/Оценка стержней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используйте линзу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X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50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0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Выберите рекомендованный режим «Состояние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 кутикулы» .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19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Сделайте фото при помощи кнопки «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Live Capture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»на камере.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20.Нажмите на кнопку «Сохранить» в левом правом углу.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21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.Откроется окно сохранения фотографий.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22.Фотография автоматически сохраняется в папку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(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Этот компьютер/Документы/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Wizard/View/Hair/Snapshot)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23.После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сохранения фотографии появится сообщение «Сохранено»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3691"/>
              </p:ext>
            </p:extLst>
          </p:nvPr>
        </p:nvGraphicFramePr>
        <p:xfrm>
          <a:off x="219199" y="844064"/>
          <a:ext cx="6424465" cy="64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Фототрихограмма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4" y="1667483"/>
            <a:ext cx="5636685" cy="30582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2218" y="4992896"/>
            <a:ext cx="6373568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1.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Перейдите в приложение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Skin Wizard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2.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Нажмите на кнопку «Просмотр» чтобы зайти в этот раздел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3.В окне «Просмотр» выберите вверху кнопку с цифрой 1. В этом случае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 сможете сделать и сохранить одно фото.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490" y="6015072"/>
            <a:ext cx="637356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4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Для сохранения фото для раздела </a:t>
            </a:r>
            <a:r>
              <a:rPr lang="ru-RU" sz="1400" b="1" dirty="0" err="1" smtClean="0">
                <a:latin typeface="HelveticaNeueLT Std Lt"/>
                <a:ea typeface="Malgun Gothic" panose="020B0503020000020004" pitchFamily="34" charset="-127"/>
              </a:rPr>
              <a:t>Фототрихограмма</a:t>
            </a:r>
            <a:r>
              <a:rPr lang="ru-RU" sz="1400" b="1" dirty="0" smtClean="0">
                <a:latin typeface="HelveticaNeueLT Std Lt"/>
                <a:ea typeface="Malgun Gothic" panose="020B0503020000020004" pitchFamily="34" charset="-127"/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используйте линзу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X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30.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Выберите рекомендованный режим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«Пигментация» .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5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Сделайте фото при помощи кнопки «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Live Capture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»на камере.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6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.Нажмите на кнопку «Сохранить» в левом правом углу.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7.Откроется окно сохранения фотографий.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8.Фотография автоматически сохраняется в папку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(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Этот компьютер/Документы/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Wizard/View/Skin/Snapshot)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>
                <a:latin typeface="HelveticaNeueLT Std Lt"/>
                <a:ea typeface="Malgun Gothic" panose="020B0503020000020004" pitchFamily="34" charset="-127"/>
              </a:rPr>
              <a:t>9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.После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сохранения фотографии появится сообщение «Сохранено»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3691"/>
              </p:ext>
            </p:extLst>
          </p:nvPr>
        </p:nvGraphicFramePr>
        <p:xfrm>
          <a:off x="219199" y="844064"/>
          <a:ext cx="6424465" cy="64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Фототрихограмма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0" y="1730145"/>
            <a:ext cx="3824201" cy="1699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56" y="3321562"/>
            <a:ext cx="4147415" cy="1851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4" y="5156197"/>
            <a:ext cx="4451176" cy="24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466394"/>
              </p:ext>
            </p:extLst>
          </p:nvPr>
        </p:nvGraphicFramePr>
        <p:xfrm>
          <a:off x="219199" y="844064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</a:t>
                      </a:r>
                      <a:r>
                        <a:rPr lang="en-US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Дерматоскопия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629" y="7398016"/>
            <a:ext cx="637356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1.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Откройте программу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 выберите приложение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Hair Wizard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2.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Нажмите на кнопку «Просмотр» чтобы зайти в этот раздел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3.В окне «Просмотр» выберите вверху кнопку с цифрой 1. В этом случае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 сможете сделать и сохранить одно фото.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6" y="1385216"/>
            <a:ext cx="5479764" cy="2958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6" y="4416079"/>
            <a:ext cx="5451033" cy="27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424613"/>
              </p:ext>
            </p:extLst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Содержание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Приложение </a:t>
              </a:r>
              <a:r>
                <a:rPr lang="en-US" altLang="ko-KR" sz="1500" b="1" dirty="0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302344" y="941797"/>
            <a:ext cx="5953869" cy="527836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endParaRPr lang="en-US" altLang="ko-KR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Lt"/>
              <a:ea typeface="Kozuka Gothic Pro EL" pitchFamily="34" charset="-128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altLang="ko-KR" sz="1600" dirty="0" smtClean="0">
                <a:latin typeface="HelveticaNeueLT Std Lt"/>
                <a:ea typeface="Kozuka Gothic Pro EL" pitchFamily="34" charset="-128"/>
              </a:rPr>
              <a:t>Подготовка к работе</a:t>
            </a:r>
            <a:endParaRPr lang="en-US" altLang="ko-KR" sz="1400" dirty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Используемое оборудование</a:t>
            </a: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>
                <a:latin typeface="HelveticaNeueLT Std Lt"/>
                <a:ea typeface="Kozuka Gothic Pro EL" pitchFamily="34" charset="-128"/>
              </a:rPr>
              <a:t>Подключение аппарата </a:t>
            </a: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AS</a:t>
            </a:r>
            <a:r>
              <a:rPr lang="en-US" altLang="ko-KR" sz="1400" dirty="0" smtClean="0">
                <a:latin typeface="HelveticaNeueLT Std Lt"/>
                <a:ea typeface="Kozuka Gothic Pro EL" pitchFamily="34" charset="-128"/>
              </a:rPr>
              <a:t>W</a:t>
            </a: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 </a:t>
            </a:r>
            <a:r>
              <a:rPr lang="ru-RU" altLang="ko-KR" sz="1400" dirty="0">
                <a:latin typeface="HelveticaNeueLT Std Lt"/>
                <a:ea typeface="Kozuka Gothic Pro EL" pitchFamily="34" charset="-128"/>
              </a:rPr>
              <a:t>к </a:t>
            </a: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компьютеру</a:t>
            </a: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Создание ярлыка </a:t>
            </a:r>
            <a:r>
              <a:rPr lang="en-US" altLang="ko-KR" sz="1400" dirty="0" smtClean="0">
                <a:latin typeface="HelveticaNeueLT Std Lt"/>
                <a:ea typeface="Kozuka Gothic Pro EL" pitchFamily="34" charset="-128"/>
              </a:rPr>
              <a:t>Snapshot</a:t>
            </a: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Установка программы </a:t>
            </a:r>
            <a:r>
              <a:rPr lang="en-US" altLang="ko-KR" sz="1400" dirty="0" err="1" smtClean="0">
                <a:latin typeface="HelveticaNeueLT Std Lt"/>
                <a:ea typeface="Kozuka Gothic Pro EL" pitchFamily="34" charset="-128"/>
              </a:rPr>
              <a:t>Trichoscience</a:t>
            </a: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ru-RU" altLang="ko-KR" sz="1600" dirty="0" smtClean="0">
                <a:latin typeface="HelveticaNeueLT Std Lt"/>
                <a:ea typeface="Kozuka Gothic Pro EL" pitchFamily="34" charset="-128"/>
              </a:rPr>
              <a:t>Проведение Диагностики</a:t>
            </a:r>
            <a:endParaRPr lang="en-US" altLang="ko-KR" sz="1600" dirty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Рекомендованные линзы и режимы</a:t>
            </a: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>
                <a:latin typeface="HelveticaNeueLT Std Lt"/>
                <a:ea typeface="Kozuka Gothic Pro EL" pitchFamily="34" charset="-128"/>
              </a:rPr>
              <a:t>Сохранение фотографий </a:t>
            </a:r>
            <a:r>
              <a:rPr lang="ru-RU" altLang="ko-KR" sz="1400" dirty="0" err="1" smtClean="0">
                <a:latin typeface="HelveticaNeueLT Std Lt"/>
                <a:ea typeface="Kozuka Gothic Pro EL" pitchFamily="34" charset="-128"/>
              </a:rPr>
              <a:t>Трихоскопия</a:t>
            </a: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/</a:t>
            </a:r>
            <a:r>
              <a:rPr lang="ru-RU" altLang="ko-KR" sz="1400" dirty="0" err="1" smtClean="0">
                <a:latin typeface="HelveticaNeueLT Std Lt"/>
                <a:ea typeface="Kozuka Gothic Pro EL" pitchFamily="34" charset="-128"/>
              </a:rPr>
              <a:t>Трихограмма</a:t>
            </a: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Сохранение фотографий </a:t>
            </a:r>
            <a:r>
              <a:rPr lang="ru-RU" altLang="ko-KR" sz="1400" dirty="0" err="1" smtClean="0">
                <a:latin typeface="HelveticaNeueLT Std Lt"/>
                <a:ea typeface="Kozuka Gothic Pro EL" pitchFamily="34" charset="-128"/>
              </a:rPr>
              <a:t>Фототрихограмма</a:t>
            </a:r>
            <a:endParaRPr lang="ru-RU" altLang="ko-KR" sz="1400" dirty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Сохранение фотографий </a:t>
            </a:r>
            <a:r>
              <a:rPr lang="ru-RU" altLang="ko-KR" sz="1400" dirty="0" err="1" smtClean="0">
                <a:latin typeface="HelveticaNeueLT Std Lt"/>
                <a:ea typeface="Kozuka Gothic Pro EL" pitchFamily="34" charset="-128"/>
              </a:rPr>
              <a:t>Трихоскопия</a:t>
            </a: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>
                <a:latin typeface="HelveticaNeueLT Std Lt"/>
                <a:ea typeface="Kozuka Gothic Pro EL" pitchFamily="34" charset="-128"/>
              </a:rPr>
              <a:t>Сохранение фотографий </a:t>
            </a:r>
            <a:r>
              <a:rPr lang="ru-RU" altLang="ko-KR" sz="1400" dirty="0" err="1" smtClean="0">
                <a:latin typeface="HelveticaNeueLT Std Lt"/>
                <a:ea typeface="Kozuka Gothic Pro EL" pitchFamily="34" charset="-128"/>
              </a:rPr>
              <a:t>Дерматоскопия</a:t>
            </a: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ko-KR" sz="1400" dirty="0" smtClean="0">
                <a:latin typeface="HelveticaNeueLT Std Lt"/>
                <a:ea typeface="Kozuka Gothic Pro EL" pitchFamily="34" charset="-128"/>
              </a:rPr>
              <a:t>Загрузка фотографий в программу </a:t>
            </a:r>
            <a:r>
              <a:rPr lang="en-US" altLang="ko-KR" sz="1400" dirty="0" err="1" smtClean="0">
                <a:latin typeface="HelveticaNeueLT Std Lt"/>
                <a:ea typeface="Kozuka Gothic Pro EL" pitchFamily="34" charset="-128"/>
              </a:rPr>
              <a:t>Trichoscience</a:t>
            </a: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  <a:p>
            <a:pPr lvl="1">
              <a:lnSpc>
                <a:spcPct val="150000"/>
              </a:lnSpc>
            </a:pPr>
            <a:endParaRPr lang="ru-RU" altLang="ko-KR" sz="1400" dirty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  <a:p>
            <a:pPr marL="914400" lvl="1" indent="-457200">
              <a:lnSpc>
                <a:spcPct val="150000"/>
              </a:lnSpc>
              <a:buFont typeface="Arial" pitchFamily="34" charset="0"/>
              <a:buChar char="•"/>
            </a:pPr>
            <a:endParaRPr lang="ru-RU" altLang="ko-KR" sz="1400" dirty="0" smtClean="0">
              <a:latin typeface="HelveticaNeueLT Std Lt"/>
              <a:ea typeface="Kozuka Gothic Pro EL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42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466394"/>
              </p:ext>
            </p:extLst>
          </p:nvPr>
        </p:nvGraphicFramePr>
        <p:xfrm>
          <a:off x="219199" y="844064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Сохранение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</a:t>
                      </a:r>
                      <a:r>
                        <a:rPr lang="en-US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ru-RU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Дерматоскопия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159" y="4812512"/>
            <a:ext cx="6373568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4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Для сохранения фото для раздела </a:t>
            </a:r>
            <a:r>
              <a:rPr lang="ru-RU" sz="1400" b="1" dirty="0" err="1" smtClean="0">
                <a:latin typeface="HelveticaNeueLT Std Lt"/>
                <a:ea typeface="Malgun Gothic" panose="020B0503020000020004" pitchFamily="34" charset="-127"/>
              </a:rPr>
              <a:t>Дерматоскопия</a:t>
            </a:r>
            <a:endParaRPr lang="ru-RU" sz="1400" b="1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используйте линзу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X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30.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Выберите любой режим.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5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Сделайте фото при помощи кнопки «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Live Capture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»на камере.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6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.Нажмите на кнопку «Сохранить» в левом правом углу.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7.Откроется окно сохранения фотографий.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8.Фотография автоматически сохраняется в папку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(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Этот компьютер/Документы/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Wizard/View/Skin/Snapshot)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>
                <a:latin typeface="HelveticaNeueLT Std Lt"/>
                <a:ea typeface="Malgun Gothic" panose="020B0503020000020004" pitchFamily="34" charset="-127"/>
              </a:rPr>
              <a:t>9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.После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сохранения фотографии появится сообщение «Сохранено»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8" y="1385216"/>
            <a:ext cx="6102804" cy="32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58902"/>
              </p:ext>
            </p:extLst>
          </p:nvPr>
        </p:nvGraphicFramePr>
        <p:xfrm>
          <a:off x="219199" y="844064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Загрузка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761" y="7398016"/>
            <a:ext cx="637356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1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Откройте программу </a:t>
            </a:r>
            <a:r>
              <a:rPr lang="en-US" sz="1400" dirty="0" err="1" smtClean="0">
                <a:latin typeface="HelveticaNeueLT Std Lt"/>
                <a:ea typeface="Malgun Gothic" panose="020B0503020000020004" pitchFamily="34" charset="-127"/>
              </a:rPr>
              <a:t>Trichoscience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 зарегистрируйте нового пациента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2. Откройте необходимый раздел диагностики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3.Откройте папки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с сохраненными фотографиями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расположите их рядом с окном программы </a:t>
            </a:r>
            <a:r>
              <a:rPr lang="en-US" sz="1400" dirty="0" err="1" smtClean="0">
                <a:latin typeface="HelveticaNeueLT Std Lt"/>
                <a:ea typeface="Malgun Gothic" panose="020B0503020000020004" pitchFamily="34" charset="-127"/>
              </a:rPr>
              <a:t>Trichoscience</a:t>
            </a: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4.Для этого щелкните на ярлыки </a:t>
            </a:r>
            <a:r>
              <a:rPr lang="en-US" sz="1400" dirty="0">
                <a:latin typeface="HelveticaNeueLT Std Lt"/>
                <a:ea typeface="Malgun Gothic" panose="020B0503020000020004" pitchFamily="34" charset="-127"/>
              </a:rPr>
              <a:t>Skin Snapshot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Hair </a:t>
            </a:r>
            <a:r>
              <a:rPr lang="en-US" sz="1400" dirty="0">
                <a:latin typeface="HelveticaNeueLT Std Lt"/>
                <a:ea typeface="Malgun Gothic" panose="020B0503020000020004" pitchFamily="34" charset="-127"/>
              </a:rPr>
              <a:t>Snapshot 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" y="1410700"/>
            <a:ext cx="5103915" cy="28428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97" y="4098657"/>
            <a:ext cx="5540801" cy="29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58902"/>
              </p:ext>
            </p:extLst>
          </p:nvPr>
        </p:nvGraphicFramePr>
        <p:xfrm>
          <a:off x="219199" y="844064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Загрузка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фотографий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Пр</a:t>
              </a:r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оведение диагностики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8" y="1385216"/>
            <a:ext cx="63735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5118" y="7029513"/>
            <a:ext cx="637356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5.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Мышкой перетащите фотографию из папки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в окно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 диагностики программы </a:t>
            </a:r>
            <a:r>
              <a:rPr lang="en-US" sz="1400" dirty="0" err="1" smtClean="0">
                <a:latin typeface="HelveticaNeueLT Std Lt"/>
                <a:ea typeface="Malgun Gothic" panose="020B0503020000020004" pitchFamily="34" charset="-127"/>
              </a:rPr>
              <a:t>Trichoscience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6.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После загрузки одной фотографии перетащите в это окно следующую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Фотографию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7.Загрузите фотографии таким же способом в другие разделы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 диагностики программы </a:t>
            </a:r>
            <a:r>
              <a:rPr lang="en-US" sz="1400" dirty="0" err="1" smtClean="0">
                <a:latin typeface="HelveticaNeueLT Std Lt"/>
                <a:ea typeface="Malgun Gothic" panose="020B0503020000020004" pitchFamily="34" charset="-127"/>
              </a:rPr>
              <a:t>Trichoscience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 smtClean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1383033"/>
            <a:ext cx="5064513" cy="2707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08" y="3858205"/>
            <a:ext cx="5205587" cy="28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582067"/>
              </p:ext>
            </p:extLst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Используемое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оборудование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2344" y="4211232"/>
            <a:ext cx="3126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HelveticaNeueLT Std Lt"/>
              </a:rPr>
              <a:t>Принадлежности: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143" y="1264960"/>
            <a:ext cx="6424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HelveticaNeueLT Std Lt"/>
              </a:rPr>
              <a:t>    Аппарат </a:t>
            </a:r>
            <a:r>
              <a:rPr lang="ru-RU" sz="1600" b="1" dirty="0">
                <a:latin typeface="HelveticaNeueLT Std Lt"/>
              </a:rPr>
              <a:t>для диагностики кожи (</a:t>
            </a:r>
            <a:r>
              <a:rPr lang="ru-RU" sz="1600" b="1" dirty="0" err="1">
                <a:latin typeface="HelveticaNeueLT Std Lt"/>
              </a:rPr>
              <a:t>дерматоскопия</a:t>
            </a:r>
            <a:r>
              <a:rPr lang="ru-RU" sz="1600" b="1" dirty="0">
                <a:latin typeface="HelveticaNeueLT Std Lt"/>
              </a:rPr>
              <a:t>) и волос </a:t>
            </a:r>
            <a:r>
              <a:rPr lang="ru-RU" sz="1600" b="1" dirty="0" smtClean="0">
                <a:latin typeface="HelveticaNeueLT Std Lt"/>
              </a:rPr>
              <a:t>       (</a:t>
            </a:r>
            <a:r>
              <a:rPr lang="ru-RU" sz="1600" b="1" dirty="0" err="1">
                <a:latin typeface="HelveticaNeueLT Std Lt"/>
              </a:rPr>
              <a:t>трихоскопия</a:t>
            </a:r>
            <a:r>
              <a:rPr lang="ru-RU" sz="1600" b="1" dirty="0">
                <a:latin typeface="HelveticaNeueLT Std Lt"/>
              </a:rPr>
              <a:t>) </a:t>
            </a:r>
            <a:r>
              <a:rPr lang="ru-RU" sz="1600" b="1" dirty="0" smtClean="0">
                <a:latin typeface="HelveticaNeueLT Std Lt"/>
              </a:rPr>
              <a:t>под </a:t>
            </a:r>
            <a:r>
              <a:rPr lang="ru-RU" sz="1600" b="1" dirty="0">
                <a:latin typeface="HelveticaNeueLT Std Lt"/>
              </a:rPr>
              <a:t>увеличением ASW (</a:t>
            </a:r>
            <a:r>
              <a:rPr lang="ru-RU" sz="1600" b="1" dirty="0" err="1">
                <a:latin typeface="HelveticaNeueLT Std Lt"/>
              </a:rPr>
              <a:t>Aramo</a:t>
            </a:r>
            <a:r>
              <a:rPr lang="ru-RU" sz="1600" b="1" dirty="0">
                <a:latin typeface="HelveticaNeueLT Std Lt"/>
              </a:rPr>
              <a:t> </a:t>
            </a:r>
            <a:r>
              <a:rPr lang="ru-RU" sz="1600" b="1" dirty="0" err="1">
                <a:latin typeface="HelveticaNeueLT Std Lt"/>
              </a:rPr>
              <a:t>Smart</a:t>
            </a:r>
            <a:r>
              <a:rPr lang="ru-RU" sz="1600" b="1" dirty="0">
                <a:latin typeface="HelveticaNeueLT Std Lt"/>
              </a:rPr>
              <a:t> </a:t>
            </a:r>
            <a:r>
              <a:rPr lang="ru-RU" sz="1600" b="1" dirty="0" err="1">
                <a:latin typeface="HelveticaNeueLT Std Lt"/>
              </a:rPr>
              <a:t>Wizard</a:t>
            </a:r>
            <a:r>
              <a:rPr lang="ru-RU" sz="1600" b="1" dirty="0" smtClean="0">
                <a:latin typeface="HelveticaNeueLT Std Lt"/>
              </a:rPr>
              <a:t>) с принадлежностями в варианте исполнения </a:t>
            </a:r>
            <a:r>
              <a:rPr lang="en-US" sz="1600" b="1" dirty="0" smtClean="0">
                <a:latin typeface="HelveticaNeueLT Std Lt"/>
              </a:rPr>
              <a:t>ASW-300</a:t>
            </a:r>
            <a:endParaRPr lang="ru-RU" sz="1600" b="1" dirty="0">
              <a:latin typeface="HelveticaNeueLT Std 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366" y="2106752"/>
            <a:ext cx="60639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HelveticaNeueLT Std Lt"/>
              </a:rPr>
              <a:t>1.</a:t>
            </a:r>
            <a:r>
              <a:rPr lang="ru-RU" sz="1400" dirty="0" smtClean="0">
                <a:latin typeface="HelveticaNeueLT Std Lt"/>
              </a:rPr>
              <a:t>Подставка </a:t>
            </a:r>
            <a:r>
              <a:rPr lang="ru-RU" sz="1400" dirty="0">
                <a:latin typeface="HelveticaNeueLT Std Lt"/>
              </a:rPr>
              <a:t>под аппарат ASW (</a:t>
            </a:r>
            <a:r>
              <a:rPr lang="ru-RU" sz="1400" dirty="0" err="1">
                <a:latin typeface="HelveticaNeueLT Std Lt"/>
              </a:rPr>
              <a:t>Aramo</a:t>
            </a:r>
            <a:r>
              <a:rPr lang="ru-RU" sz="1400" dirty="0">
                <a:latin typeface="HelveticaNeueLT Std Lt"/>
              </a:rPr>
              <a:t> </a:t>
            </a:r>
            <a:r>
              <a:rPr lang="ru-RU" sz="1400" dirty="0" err="1">
                <a:latin typeface="HelveticaNeueLT Std Lt"/>
              </a:rPr>
              <a:t>Smart</a:t>
            </a:r>
            <a:r>
              <a:rPr lang="ru-RU" sz="1400" dirty="0">
                <a:latin typeface="HelveticaNeueLT Std Lt"/>
              </a:rPr>
              <a:t> </a:t>
            </a:r>
            <a:r>
              <a:rPr lang="ru-RU" sz="1400" dirty="0" err="1">
                <a:latin typeface="HelveticaNeueLT Std Lt"/>
              </a:rPr>
              <a:t>Wizard</a:t>
            </a:r>
            <a:r>
              <a:rPr lang="ru-RU" sz="1400" dirty="0">
                <a:latin typeface="HelveticaNeueLT Std Lt"/>
              </a:rPr>
              <a:t>) с UV (</a:t>
            </a:r>
            <a:r>
              <a:rPr lang="ru-RU" sz="1400" dirty="0" smtClean="0">
                <a:latin typeface="HelveticaNeueLT Std Lt"/>
              </a:rPr>
              <a:t>ультра-  </a:t>
            </a:r>
          </a:p>
          <a:p>
            <a:r>
              <a:rPr lang="ru-RU" sz="1400" dirty="0" smtClean="0">
                <a:latin typeface="HelveticaNeueLT Std Lt"/>
              </a:rPr>
              <a:t>фиолетовой</a:t>
            </a:r>
            <a:r>
              <a:rPr lang="ru-RU" sz="1400" dirty="0">
                <a:latin typeface="HelveticaNeueLT Std Lt"/>
              </a:rPr>
              <a:t>) лампой – 1 шт.</a:t>
            </a:r>
          </a:p>
          <a:p>
            <a:r>
              <a:rPr lang="en-US" sz="1400" dirty="0" smtClean="0">
                <a:latin typeface="HelveticaNeueLT Std Lt"/>
              </a:rPr>
              <a:t>2.</a:t>
            </a:r>
            <a:r>
              <a:rPr lang="ru-RU" sz="1400" dirty="0" smtClean="0">
                <a:latin typeface="HelveticaNeueLT Std Lt"/>
              </a:rPr>
              <a:t>Линза </a:t>
            </a:r>
            <a:r>
              <a:rPr lang="ru-RU" sz="1400" dirty="0">
                <a:latin typeface="HelveticaNeueLT Std Lt"/>
              </a:rPr>
              <a:t>X1 – 1 шт.</a:t>
            </a:r>
          </a:p>
          <a:p>
            <a:r>
              <a:rPr lang="en-US" sz="1400" dirty="0" smtClean="0">
                <a:latin typeface="HelveticaNeueLT Std Lt"/>
              </a:rPr>
              <a:t>3.</a:t>
            </a:r>
            <a:r>
              <a:rPr lang="ru-RU" sz="1400" dirty="0" smtClean="0">
                <a:latin typeface="HelveticaNeueLT Std Lt"/>
              </a:rPr>
              <a:t>Линза </a:t>
            </a:r>
            <a:r>
              <a:rPr lang="ru-RU" sz="1400" dirty="0">
                <a:latin typeface="HelveticaNeueLT Std Lt"/>
              </a:rPr>
              <a:t>Х30 со встроенным измерителем влажности – 1 шт.</a:t>
            </a:r>
          </a:p>
          <a:p>
            <a:r>
              <a:rPr lang="en-US" sz="1400" dirty="0" smtClean="0">
                <a:latin typeface="HelveticaNeueLT Std Lt"/>
              </a:rPr>
              <a:t>4.</a:t>
            </a:r>
            <a:r>
              <a:rPr lang="ru-RU" sz="1400" dirty="0" smtClean="0">
                <a:latin typeface="HelveticaNeueLT Std Lt"/>
              </a:rPr>
              <a:t>Линза </a:t>
            </a:r>
            <a:r>
              <a:rPr lang="ru-RU" sz="1400" dirty="0">
                <a:latin typeface="HelveticaNeueLT Std Lt"/>
              </a:rPr>
              <a:t>Х60 – 1 шт.</a:t>
            </a:r>
          </a:p>
          <a:p>
            <a:r>
              <a:rPr lang="en-US" sz="1400" dirty="0" smtClean="0">
                <a:latin typeface="HelveticaNeueLT Std Lt"/>
              </a:rPr>
              <a:t>5.</a:t>
            </a:r>
            <a:r>
              <a:rPr lang="ru-RU" sz="1400" dirty="0" smtClean="0">
                <a:latin typeface="HelveticaNeueLT Std Lt"/>
              </a:rPr>
              <a:t>Линза </a:t>
            </a:r>
            <a:r>
              <a:rPr lang="ru-RU" sz="1400" dirty="0">
                <a:latin typeface="HelveticaNeueLT Std Lt"/>
              </a:rPr>
              <a:t>Х200 – 1 шт.</a:t>
            </a:r>
          </a:p>
          <a:p>
            <a:r>
              <a:rPr lang="en-US" sz="1400" dirty="0" smtClean="0">
                <a:latin typeface="HelveticaNeueLT Std Lt"/>
              </a:rPr>
              <a:t>6.</a:t>
            </a:r>
            <a:r>
              <a:rPr lang="ru-RU" sz="1400" dirty="0" smtClean="0">
                <a:latin typeface="HelveticaNeueLT Std Lt"/>
              </a:rPr>
              <a:t>Линза </a:t>
            </a:r>
            <a:r>
              <a:rPr lang="ru-RU" sz="1400" dirty="0">
                <a:latin typeface="HelveticaNeueLT Std Lt"/>
              </a:rPr>
              <a:t>Х500 – 1 шт.</a:t>
            </a:r>
          </a:p>
          <a:p>
            <a:r>
              <a:rPr lang="en-US" sz="1400" dirty="0" smtClean="0">
                <a:latin typeface="HelveticaNeueLT Std Lt"/>
              </a:rPr>
              <a:t>7.</a:t>
            </a:r>
            <a:r>
              <a:rPr lang="ru-RU" sz="1400" dirty="0" smtClean="0">
                <a:latin typeface="HelveticaNeueLT Std Lt"/>
              </a:rPr>
              <a:t>Внешний </a:t>
            </a:r>
            <a:r>
              <a:rPr lang="ru-RU" sz="1400" dirty="0">
                <a:latin typeface="HelveticaNeueLT Std Lt"/>
              </a:rPr>
              <a:t>блок питания на 12В (блок питания, кабель) – 1 шт.</a:t>
            </a:r>
          </a:p>
          <a:p>
            <a:r>
              <a:rPr lang="en-US" sz="1400" dirty="0" smtClean="0">
                <a:latin typeface="HelveticaNeueLT Std Lt"/>
              </a:rPr>
              <a:t>8. </a:t>
            </a:r>
            <a:r>
              <a:rPr lang="ru-RU" sz="1400" dirty="0" smtClean="0">
                <a:latin typeface="HelveticaNeueLT Std Lt"/>
              </a:rPr>
              <a:t>Программное </a:t>
            </a:r>
            <a:r>
              <a:rPr lang="ru-RU" sz="1400" dirty="0">
                <a:latin typeface="HelveticaNeueLT Std Lt"/>
              </a:rPr>
              <a:t>обеспечение  </a:t>
            </a:r>
            <a:r>
              <a:rPr lang="ru-RU" sz="1400" dirty="0" err="1">
                <a:latin typeface="HelveticaNeueLT Std Lt"/>
              </a:rPr>
              <a:t>Wizard</a:t>
            </a:r>
            <a:r>
              <a:rPr lang="ru-RU" sz="1400" dirty="0">
                <a:latin typeface="HelveticaNeueLT Std Lt"/>
              </a:rPr>
              <a:t> (электронная версия) – 1 шт.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2344" y="4572000"/>
            <a:ext cx="62127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HelveticaNeueLT Std Lt"/>
              </a:rPr>
              <a:t>1.Защитный </a:t>
            </a:r>
            <a:r>
              <a:rPr lang="ru-RU" sz="1400" dirty="0">
                <a:latin typeface="HelveticaNeueLT Std Lt"/>
              </a:rPr>
              <a:t>пластиковый колпачок для аппарата ASW (</a:t>
            </a:r>
            <a:r>
              <a:rPr lang="ru-RU" sz="1400" dirty="0" err="1">
                <a:latin typeface="HelveticaNeueLT Std Lt"/>
              </a:rPr>
              <a:t>Aramo</a:t>
            </a:r>
            <a:r>
              <a:rPr lang="ru-RU" sz="1400" dirty="0">
                <a:latin typeface="HelveticaNeueLT Std Lt"/>
              </a:rPr>
              <a:t> </a:t>
            </a:r>
            <a:r>
              <a:rPr lang="ru-RU" sz="1400" dirty="0" err="1" smtClean="0">
                <a:latin typeface="HelveticaNeueLT Std Lt"/>
              </a:rPr>
              <a:t>Smart</a:t>
            </a:r>
            <a:endParaRPr lang="ru-RU" sz="1400" dirty="0" smtClean="0">
              <a:latin typeface="HelveticaNeueLT Std Lt"/>
            </a:endParaRPr>
          </a:p>
          <a:p>
            <a:r>
              <a:rPr lang="ru-RU" sz="1400" dirty="0" smtClean="0">
                <a:latin typeface="HelveticaNeueLT Std Lt"/>
              </a:rPr>
              <a:t> </a:t>
            </a:r>
            <a:r>
              <a:rPr lang="ru-RU" sz="1400" dirty="0" err="1">
                <a:latin typeface="HelveticaNeueLT Std Lt"/>
              </a:rPr>
              <a:t>Wizard</a:t>
            </a:r>
            <a:r>
              <a:rPr lang="ru-RU" sz="1400" dirty="0">
                <a:latin typeface="HelveticaNeueLT Std Lt"/>
              </a:rPr>
              <a:t>) – </a:t>
            </a:r>
            <a:r>
              <a:rPr lang="ru-RU" sz="1400" dirty="0" smtClean="0">
                <a:latin typeface="HelveticaNeueLT Std Lt"/>
              </a:rPr>
              <a:t>1 шт.</a:t>
            </a:r>
            <a:endParaRPr lang="ru-RU" sz="1400" dirty="0">
              <a:latin typeface="HelveticaNeueLT Std Lt"/>
            </a:endParaRPr>
          </a:p>
          <a:p>
            <a:r>
              <a:rPr lang="ru-RU" sz="1400" dirty="0" smtClean="0">
                <a:latin typeface="HelveticaNeueLT Std Lt"/>
              </a:rPr>
              <a:t>2.Защитный </a:t>
            </a:r>
            <a:r>
              <a:rPr lang="ru-RU" sz="1400" dirty="0">
                <a:latin typeface="HelveticaNeueLT Std Lt"/>
              </a:rPr>
              <a:t>пластиковый колпачок для линзы – </a:t>
            </a:r>
            <a:r>
              <a:rPr lang="ru-RU" sz="1400" dirty="0" smtClean="0">
                <a:latin typeface="HelveticaNeueLT Std Lt"/>
              </a:rPr>
              <a:t>5 шт.</a:t>
            </a:r>
            <a:endParaRPr lang="ru-RU" sz="1400" dirty="0">
              <a:latin typeface="HelveticaNeueLT Std Lt"/>
            </a:endParaRPr>
          </a:p>
          <a:p>
            <a:r>
              <a:rPr lang="ru-RU" sz="1400" dirty="0" smtClean="0">
                <a:latin typeface="HelveticaNeueLT Std Lt"/>
              </a:rPr>
              <a:t>3.Подставка </a:t>
            </a:r>
            <a:r>
              <a:rPr lang="ru-RU" sz="1400" dirty="0">
                <a:latin typeface="HelveticaNeueLT Std Lt"/>
              </a:rPr>
              <a:t>под линзы – 1 шт.</a:t>
            </a:r>
          </a:p>
          <a:p>
            <a:r>
              <a:rPr lang="ru-RU" sz="1400" dirty="0" smtClean="0">
                <a:latin typeface="HelveticaNeueLT Std Lt"/>
              </a:rPr>
              <a:t>4.USB </a:t>
            </a:r>
            <a:r>
              <a:rPr lang="ru-RU" sz="1400" dirty="0">
                <a:latin typeface="HelveticaNeueLT Std Lt"/>
              </a:rPr>
              <a:t>кабель – 1 шт.</a:t>
            </a:r>
          </a:p>
          <a:p>
            <a:r>
              <a:rPr lang="ru-RU" sz="1400" dirty="0" smtClean="0">
                <a:latin typeface="HelveticaNeueLT Std Lt"/>
              </a:rPr>
              <a:t>5.Спонжи </a:t>
            </a:r>
            <a:r>
              <a:rPr lang="ru-RU" sz="1400" dirty="0">
                <a:latin typeface="HelveticaNeueLT Std Lt"/>
              </a:rPr>
              <a:t>на бумажной основе (50 </a:t>
            </a:r>
            <a:r>
              <a:rPr lang="ru-RU" sz="1400" dirty="0" err="1">
                <a:latin typeface="HelveticaNeueLT Std Lt"/>
              </a:rPr>
              <a:t>шт.в</a:t>
            </a:r>
            <a:r>
              <a:rPr lang="ru-RU" sz="1400" dirty="0">
                <a:latin typeface="HelveticaNeueLT Std Lt"/>
              </a:rPr>
              <a:t> одной упаковке) – </a:t>
            </a:r>
            <a:r>
              <a:rPr lang="ru-RU" sz="1400" dirty="0" smtClean="0">
                <a:latin typeface="HelveticaNeueLT Std Lt"/>
              </a:rPr>
              <a:t>2 </a:t>
            </a:r>
            <a:r>
              <a:rPr lang="ru-RU" sz="1400" dirty="0" err="1" smtClean="0">
                <a:latin typeface="HelveticaNeueLT Std Lt"/>
              </a:rPr>
              <a:t>уп</a:t>
            </a:r>
            <a:r>
              <a:rPr lang="ru-RU" sz="1400" dirty="0" smtClean="0">
                <a:latin typeface="HelveticaNeueLT Std Lt"/>
              </a:rPr>
              <a:t>.</a:t>
            </a:r>
            <a:endParaRPr lang="ru-RU" sz="1400" dirty="0">
              <a:latin typeface="HelveticaNeueLT Std Lt"/>
            </a:endParaRPr>
          </a:p>
          <a:p>
            <a:r>
              <a:rPr lang="ru-RU" sz="1400" dirty="0" smtClean="0">
                <a:latin typeface="HelveticaNeueLT Std Lt"/>
              </a:rPr>
              <a:t>6.Салфетка </a:t>
            </a:r>
            <a:r>
              <a:rPr lang="ru-RU" sz="1400" dirty="0">
                <a:latin typeface="HelveticaNeueLT Std Lt"/>
              </a:rPr>
              <a:t>из микрофибры – 1 шт.</a:t>
            </a:r>
          </a:p>
          <a:p>
            <a:r>
              <a:rPr lang="ru-RU" sz="1400" dirty="0" smtClean="0">
                <a:latin typeface="HelveticaNeueLT Std Lt"/>
              </a:rPr>
              <a:t>7.Воздушная </a:t>
            </a:r>
            <a:r>
              <a:rPr lang="ru-RU" sz="1400" dirty="0">
                <a:latin typeface="HelveticaNeueLT Std Lt"/>
              </a:rPr>
              <a:t>помпа для очистки аппарата ASW (</a:t>
            </a:r>
            <a:r>
              <a:rPr lang="ru-RU" sz="1400" dirty="0" err="1">
                <a:latin typeface="HelveticaNeueLT Std Lt"/>
              </a:rPr>
              <a:t>Aramo</a:t>
            </a:r>
            <a:r>
              <a:rPr lang="ru-RU" sz="1400" dirty="0">
                <a:latin typeface="HelveticaNeueLT Std Lt"/>
              </a:rPr>
              <a:t> </a:t>
            </a:r>
            <a:r>
              <a:rPr lang="ru-RU" sz="1400" dirty="0" err="1">
                <a:latin typeface="HelveticaNeueLT Std Lt"/>
              </a:rPr>
              <a:t>Smart</a:t>
            </a:r>
            <a:r>
              <a:rPr lang="ru-RU" sz="1400" dirty="0">
                <a:latin typeface="HelveticaNeueLT Std Lt"/>
              </a:rPr>
              <a:t> </a:t>
            </a:r>
            <a:endParaRPr lang="ru-RU" sz="1400" dirty="0" smtClean="0">
              <a:latin typeface="HelveticaNeueLT Std Lt"/>
            </a:endParaRPr>
          </a:p>
          <a:p>
            <a:r>
              <a:rPr lang="ru-RU" sz="1400" dirty="0" err="1" smtClean="0">
                <a:latin typeface="HelveticaNeueLT Std Lt"/>
              </a:rPr>
              <a:t>Wizard</a:t>
            </a:r>
            <a:r>
              <a:rPr lang="ru-RU" sz="1400" dirty="0">
                <a:latin typeface="HelveticaNeueLT Std Lt"/>
              </a:rPr>
              <a:t>) – 1 шт.</a:t>
            </a:r>
          </a:p>
          <a:p>
            <a:r>
              <a:rPr lang="ru-RU" sz="1400" dirty="0" smtClean="0">
                <a:latin typeface="HelveticaNeueLT Std Lt"/>
              </a:rPr>
              <a:t>8.Руководство </a:t>
            </a:r>
            <a:r>
              <a:rPr lang="ru-RU" sz="1400" dirty="0">
                <a:latin typeface="HelveticaNeueLT Std Lt"/>
              </a:rPr>
              <a:t>по эксплуатации – 1 шт.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1143" y="6856864"/>
            <a:ext cx="6424465" cy="267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600" b="1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Линзы: </a:t>
            </a:r>
            <a:r>
              <a:rPr lang="ru-RU" sz="1600" b="1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режимы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X1-NL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;  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X30-NL</a:t>
            </a:r>
            <a:r>
              <a:rPr lang="en-US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, X30-PL, 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X30-UV</a:t>
            </a:r>
            <a:endParaRPr lang="en-US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X60-NL, X60-PL, 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X60-UV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; 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X200-NL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; 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X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5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00 </a:t>
            </a:r>
            <a:r>
              <a:rPr lang="en-US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–NL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NL – normal light – </a:t>
            </a: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видимый диапазон, естественное освещение (режим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нормальный)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PL – polarized light - </a:t>
            </a: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видимый диапазон, поляризованное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освещение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(режим: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поляризованный</a:t>
            </a: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UV– </a:t>
            </a:r>
            <a:r>
              <a:rPr lang="en-US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ultraviolet – </a:t>
            </a: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ультрафиолетовый диапазон (режим – ультрафиолетовый)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en-US" sz="1600" b="1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600" dirty="0">
              <a:effectLst/>
              <a:latin typeface="HelveticaNeueLT Std Lt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76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523529"/>
              </p:ext>
            </p:extLst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Подключение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ASW 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 компьютеру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2600" y="4151104"/>
            <a:ext cx="64354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1.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Загрузите и откройте программу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2.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Когда Вы откроете программу первый раз меню будет не активным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Нади синий диск-21122014\Договора Клиенты\2018\Amway\Amway\Добавление продукции Amway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344" y="1325088"/>
            <a:ext cx="5247220" cy="28092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368872" y="4692256"/>
            <a:ext cx="31266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HelveticaNeueLT Std Lt"/>
              </a:rPr>
              <a:t>3.После включения аппарата ASW, перейдите в сетевые настройки,     чтобы настроить </a:t>
            </a:r>
            <a:r>
              <a:rPr lang="ru-RU" sz="1400" dirty="0" err="1" smtClean="0">
                <a:latin typeface="HelveticaNeueLT Std Lt"/>
              </a:rPr>
              <a:t>Wi-Fi</a:t>
            </a:r>
            <a:r>
              <a:rPr lang="ru-RU" sz="1400" dirty="0" smtClean="0">
                <a:latin typeface="HelveticaNeueLT Std Lt"/>
              </a:rPr>
              <a:t> соединение. В списке </a:t>
            </a:r>
            <a:r>
              <a:rPr lang="ru-RU" sz="1400" dirty="0" err="1" smtClean="0">
                <a:latin typeface="HelveticaNeueLT Std Lt"/>
              </a:rPr>
              <a:t>Wi-Fi</a:t>
            </a:r>
            <a:r>
              <a:rPr lang="ru-RU" sz="1400" dirty="0" smtClean="0">
                <a:latin typeface="HelveticaNeueLT Std Lt"/>
              </a:rPr>
              <a:t> найдите имя “ASW-XXXX” и выберите его.</a:t>
            </a:r>
          </a:p>
          <a:p>
            <a:r>
              <a:rPr lang="ru-RU" sz="1400" dirty="0" smtClean="0">
                <a:latin typeface="HelveticaNeueLT Std Lt"/>
              </a:rPr>
              <a:t>4.Введите ключ безопасности сети (</a:t>
            </a:r>
            <a:r>
              <a:rPr lang="en-US" sz="1400" dirty="0" smtClean="0">
                <a:latin typeface="HelveticaNeueLT Std Lt"/>
              </a:rPr>
              <a:t>P/W)</a:t>
            </a:r>
            <a:endParaRPr lang="ru-RU" sz="1400" dirty="0">
              <a:latin typeface="HelveticaNeueLT Std Lt"/>
            </a:endParaRPr>
          </a:p>
        </p:txBody>
      </p:sp>
      <p:pic>
        <p:nvPicPr>
          <p:cNvPr id="2052" name="Picture 4" descr="F:\Нади синий диск-21122014\Договора Клиенты\2018\Amway\Amway\Добавление продукции Amway\1 -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600" y="4992896"/>
            <a:ext cx="2705760" cy="2471833"/>
          </a:xfrm>
          <a:prstGeom prst="rect">
            <a:avLst/>
          </a:prstGeom>
          <a:noFill/>
        </p:spPr>
      </p:pic>
      <p:pic>
        <p:nvPicPr>
          <p:cNvPr id="2053" name="Picture 5" descr="F:\Нади синий диск-21122014\Договора Клиенты\2018\Amway\Amway\Добавление продукции Amway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7976" y="6315712"/>
            <a:ext cx="2199695" cy="2526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5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Нади синий диск-21122014\Договора Клиенты\2018\Amway\Amway\Добавление продукции Amway\2-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72" y="4451744"/>
            <a:ext cx="5635776" cy="3036274"/>
          </a:xfrm>
          <a:prstGeom prst="rect">
            <a:avLst/>
          </a:prstGeom>
          <a:noFill/>
        </p:spPr>
      </p:pic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900510"/>
              </p:ext>
            </p:extLst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Подключени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е </a:t>
                      </a:r>
                      <a:r>
                        <a:rPr lang="en-US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ASW 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 компьютеру</a:t>
                      </a: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2472" y="4090976"/>
            <a:ext cx="559190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5.Аппарат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ASW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подключен к  компьютеру по 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Wi-Fi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сети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Нади синий диск-21122014\Договора Клиенты\2018\Amway\Amway\Добавление продукции Amway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44" y="1264960"/>
            <a:ext cx="2529238" cy="2827720"/>
          </a:xfrm>
          <a:prstGeom prst="rect">
            <a:avLst/>
          </a:prstGeom>
          <a:noFill/>
        </p:spPr>
      </p:pic>
      <p:pic>
        <p:nvPicPr>
          <p:cNvPr id="3075" name="Picture 3" descr="F:\Нади синий диск-21122014\Договора Клиенты\2018\Amway\Amway\Добавление продукции Amway\24-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8232" y="1264959"/>
            <a:ext cx="2535457" cy="281635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22600" y="7638528"/>
            <a:ext cx="6435400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6.После соединения запустите программу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7.</a:t>
            </a:r>
            <a:r>
              <a:rPr lang="ru-RU" sz="1400" dirty="0" smtClean="0">
                <a:latin typeface="HelveticaNeueLT Std Lt"/>
              </a:rPr>
              <a:t>Для проверки правильной работы программы посмотрите в левый </a:t>
            </a:r>
            <a:endParaRPr lang="en-US" sz="1400" dirty="0" smtClean="0">
              <a:latin typeface="HelveticaNeueLT Std Lt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</a:rPr>
              <a:t>нижний </a:t>
            </a:r>
            <a:r>
              <a:rPr lang="ru-RU" sz="1400" dirty="0" err="1" smtClean="0">
                <a:latin typeface="HelveticaNeueLT Std Lt"/>
              </a:rPr>
              <a:t>угол.Если</a:t>
            </a:r>
            <a:r>
              <a:rPr lang="ru-RU" sz="1400" dirty="0" smtClean="0">
                <a:latin typeface="HelveticaNeueLT Std Lt"/>
              </a:rPr>
              <a:t> все правильно настроено, Вы увидите сигнал </a:t>
            </a:r>
            <a:r>
              <a:rPr lang="ru-RU" sz="1400" dirty="0" err="1" smtClean="0">
                <a:latin typeface="HelveticaNeueLT Std Lt"/>
              </a:rPr>
              <a:t>Wi-Fi</a:t>
            </a:r>
            <a:r>
              <a:rPr lang="ru-RU" sz="1400" dirty="0" smtClean="0">
                <a:latin typeface="HelveticaNeueLT Std Lt"/>
              </a:rPr>
              <a:t> </a:t>
            </a:r>
            <a:endParaRPr lang="en-US" sz="1400" dirty="0" smtClean="0">
              <a:latin typeface="HelveticaNeueLT Std Lt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</a:rPr>
              <a:t>бежевого (для </a:t>
            </a:r>
            <a:r>
              <a:rPr lang="ru-RU" sz="1400" dirty="0" err="1" smtClean="0">
                <a:latin typeface="HelveticaNeueLT Std Lt"/>
              </a:rPr>
              <a:t>Wizard</a:t>
            </a:r>
            <a:r>
              <a:rPr lang="ru-RU" sz="1400" dirty="0" smtClean="0">
                <a:latin typeface="HelveticaNeueLT Std Lt"/>
              </a:rPr>
              <a:t> </a:t>
            </a:r>
            <a:r>
              <a:rPr lang="ru-RU" sz="1400" dirty="0" err="1" smtClean="0">
                <a:latin typeface="HelveticaNeueLT Std Lt"/>
              </a:rPr>
              <a:t>Skin</a:t>
            </a:r>
            <a:r>
              <a:rPr lang="ru-RU" sz="1400" dirty="0" smtClean="0">
                <a:latin typeface="HelveticaNeueLT Std Lt"/>
              </a:rPr>
              <a:t> –режим диагностики кожи) или серого цвета </a:t>
            </a:r>
            <a:endParaRPr lang="en-US" sz="1400" dirty="0" smtClean="0">
              <a:latin typeface="HelveticaNeueLT Std Lt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</a:rPr>
              <a:t>(для </a:t>
            </a:r>
            <a:r>
              <a:rPr lang="ru-RU" sz="1400" dirty="0" err="1" smtClean="0">
                <a:latin typeface="HelveticaNeueLT Std Lt"/>
              </a:rPr>
              <a:t>Wizard</a:t>
            </a:r>
            <a:r>
              <a:rPr lang="ru-RU" sz="1400" dirty="0" smtClean="0">
                <a:latin typeface="HelveticaNeueLT Std Lt"/>
              </a:rPr>
              <a:t> </a:t>
            </a:r>
            <a:r>
              <a:rPr lang="en-US" sz="1400" dirty="0" smtClean="0">
                <a:latin typeface="HelveticaNeueLT Std Lt"/>
              </a:rPr>
              <a:t>Hair</a:t>
            </a:r>
            <a:r>
              <a:rPr lang="ru-RU" sz="1400" dirty="0" smtClean="0">
                <a:latin typeface="HelveticaNeueLT Std Lt"/>
              </a:rPr>
              <a:t> –режим диагностики волос).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333333"/>
              </a:buClr>
              <a:buSzPts val="1050"/>
              <a:buFont typeface="Arial" panose="020B0604020202020204" pitchFamily="34" charset="0"/>
              <a:buChar char="-"/>
              <a:tabLst>
                <a:tab pos="114300" algn="l"/>
                <a:tab pos="44958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4317"/>
              </p:ext>
            </p:extLst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Создание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ярлыка </a:t>
                      </a:r>
                      <a:r>
                        <a:rPr lang="en-US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Snapshot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2216" y="7518272"/>
            <a:ext cx="64354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>
                <a:latin typeface="HelveticaNeueLT Std Lt"/>
                <a:ea typeface="Malgun Gothic" panose="020B0503020000020004" pitchFamily="34" charset="-127"/>
              </a:rPr>
              <a:t>1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.Откройте папку сохранения фотографий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программы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 (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Приложение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Wizard Hair)</a:t>
            </a:r>
            <a:endParaRPr lang="en-US" sz="1400" dirty="0" smtClean="0">
              <a:latin typeface="HelveticaNeueLT Std Lt"/>
              <a:ea typeface="Malgun Gothic" panose="020B0503020000020004" pitchFamily="34" charset="-127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2.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Щелкните мышкой на папке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Snapshot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и в открывшихся окнах выберите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Отправить/Рабочий стол (создать ярлык)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6" y="1505471"/>
            <a:ext cx="5947916" cy="2249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6" y="3857552"/>
            <a:ext cx="5947916" cy="33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4317"/>
              </p:ext>
            </p:extLst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Создание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ярлыка </a:t>
                      </a:r>
                      <a:r>
                        <a:rPr lang="en-US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Snapshot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1302" y="5654304"/>
            <a:ext cx="6435400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latin typeface="HelveticaNeueLT Std Lt"/>
                <a:ea typeface="Malgun Gothic" panose="020B0503020000020004" pitchFamily="34" charset="-127"/>
              </a:rPr>
              <a:t>3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. На рабочем столе появится ярлык. Для удобства переименуйте его в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</a:rPr>
              <a:t>Hair Snapshot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</a:rPr>
              <a:t>ярлык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effectLst/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4. Создайте ярлык </a:t>
            </a:r>
            <a:r>
              <a:rPr lang="en-US" sz="1400" dirty="0" err="1" smtClean="0">
                <a:effectLst/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Snaphot</a:t>
            </a:r>
            <a:r>
              <a:rPr lang="en-US" sz="1400" dirty="0" smtClean="0">
                <a:effectLst/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для приложения </a:t>
            </a:r>
            <a:r>
              <a:rPr lang="en-US" sz="1400" dirty="0" smtClean="0">
                <a:effectLst/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Skin Wizard.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После создания переименуйте его в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Skin </a:t>
            </a:r>
            <a:r>
              <a:rPr lang="en-US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Snapshot </a:t>
            </a:r>
            <a:r>
              <a:rPr lang="ru-RU" sz="1400" dirty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ярлык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5.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На рабочем столе будут расположены два ярлыка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для сохранения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Фотографий  программы </a:t>
            </a:r>
            <a:r>
              <a:rPr lang="en-US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Wizard</a:t>
            </a:r>
            <a:r>
              <a:rPr lang="ru-RU" sz="1400" dirty="0" smtClean="0">
                <a:latin typeface="HelveticaNeueLT Std Lt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endParaRPr lang="ru-RU" sz="1400" dirty="0"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effectLst/>
              <a:latin typeface="HelveticaNeueLT Std Lt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0" y="1379523"/>
            <a:ext cx="6188525" cy="2292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5" y="4090976"/>
            <a:ext cx="1666667" cy="1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5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/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Установка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программы </a:t>
                      </a:r>
                      <a:r>
                        <a:rPr lang="en-US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Trichoscience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63" y="2582342"/>
            <a:ext cx="4876800" cy="3800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" y="5655080"/>
            <a:ext cx="3977770" cy="30694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227" y="1313463"/>
            <a:ext cx="6152628" cy="702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1.Вставьте накопительный диск с  программой </a:t>
            </a:r>
            <a:r>
              <a:rPr lang="en-US" sz="1400" dirty="0" err="1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Trichoscience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в 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USB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порт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компьютера и откройте его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2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Кликните два раза на иконке 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Setup 1.4 SE_RUS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,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чтобы запустить              установку программы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3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Откроется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окно установки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программы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4.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Кликните на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кнопку «Далее»,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чтобы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п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родолжить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5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Выберите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   «Я принимаю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    условия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    соглашения» и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    нажмите на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    кнопку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    «Далее»</a:t>
            </a:r>
            <a:endParaRPr lang="en-US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7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/>
          </p:nvPr>
        </p:nvGraphicFramePr>
        <p:xfrm>
          <a:off x="211143" y="791578"/>
          <a:ext cx="6424465" cy="366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989"/>
                <a:gridCol w="2036476"/>
              </a:tblGrid>
              <a:tr h="366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Установка</a:t>
                      </a:r>
                      <a:r>
                        <a:rPr lang="ru-RU" altLang="ko-KR" sz="18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программы </a:t>
                      </a:r>
                      <a:r>
                        <a:rPr lang="en-US" altLang="ko-KR" sz="18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Trichoscience</a:t>
                      </a:r>
                      <a:endParaRPr lang="en-US" altLang="ko-KR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41" marR="91441" marT="45719" marB="45719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그룹 34"/>
          <p:cNvGrpSpPr/>
          <p:nvPr/>
        </p:nvGrpSpPr>
        <p:grpSpPr>
          <a:xfrm>
            <a:off x="115118" y="241352"/>
            <a:ext cx="6621752" cy="8771144"/>
            <a:chOff x="153489" y="181007"/>
            <a:chExt cx="8829001" cy="6490691"/>
          </a:xfrm>
        </p:grpSpPr>
        <p:sp>
          <p:nvSpPr>
            <p:cNvPr id="41" name="직사각형 40"/>
            <p:cNvSpPr/>
            <p:nvPr/>
          </p:nvSpPr>
          <p:spPr>
            <a:xfrm>
              <a:off x="161510" y="540659"/>
              <a:ext cx="8820980" cy="6131039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양쪽 모서리가 둥근 사각형 47"/>
            <p:cNvSpPr/>
            <p:nvPr/>
          </p:nvSpPr>
          <p:spPr>
            <a:xfrm>
              <a:off x="153489" y="181007"/>
              <a:ext cx="3215949" cy="35803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1500" b="1" dirty="0" smtClean="0">
                  <a:latin typeface="Calibri" pitchFamily="34" charset="0"/>
                  <a:cs typeface="Calibri" pitchFamily="34" charset="0"/>
                </a:rPr>
                <a:t>Подготовка к работе</a:t>
              </a:r>
              <a:endParaRPr lang="en-US" altLang="ko-KR" sz="15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4C2A-E774-4136-88A8-B1787418016B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28" y="1685856"/>
            <a:ext cx="4857750" cy="3743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3" y="4879501"/>
            <a:ext cx="3870885" cy="30073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227" y="1313463"/>
            <a:ext cx="6152628" cy="7525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6. Выберите место установки программы и кликните на кнопку              «Далее»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7</a:t>
            </a:r>
            <a:r>
              <a:rPr lang="en-US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.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Для продолжения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установки нажмите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на кнопку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1400" dirty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</a:t>
            </a:r>
            <a:r>
              <a:rPr lang="ru-RU" sz="1400" dirty="0" smtClean="0">
                <a:solidFill>
                  <a:srgbClr val="222222"/>
                </a:solidFill>
                <a:latin typeface="HelveticaNeueLT Std Lt"/>
                <a:ea typeface="Malgun Gothic" panose="020B0503020000020004" pitchFamily="34" charset="-127"/>
              </a:rPr>
              <a:t>                                                                                      «Установить»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 smtClean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ru-RU" sz="1400" dirty="0">
              <a:solidFill>
                <a:srgbClr val="222222"/>
              </a:solidFill>
              <a:latin typeface="HelveticaNeueLT Std Lt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8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10926</TotalTime>
  <Words>1478</Words>
  <Application>Microsoft Office PowerPoint</Application>
  <PresentationFormat>Экран (4:3)</PresentationFormat>
  <Paragraphs>373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맑은 고딕</vt:lpstr>
      <vt:lpstr>맑은 고딕</vt:lpstr>
      <vt:lpstr>Arial</vt:lpstr>
      <vt:lpstr>Calibri</vt:lpstr>
      <vt:lpstr>HelveticaNeueLT Std Lt</vt:lpstr>
      <vt:lpstr>Kozuka Gothic Pro EL</vt:lpstr>
      <vt:lpstr>Times New Roman</vt:lpstr>
      <vt:lpstr>Office 테마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Frances</dc:creator>
  <cp:lastModifiedBy>Dell</cp:lastModifiedBy>
  <cp:revision>634</cp:revision>
  <cp:lastPrinted>2012-08-30T05:55:03Z</cp:lastPrinted>
  <dcterms:created xsi:type="dcterms:W3CDTF">2012-01-10T02:20:14Z</dcterms:created>
  <dcterms:modified xsi:type="dcterms:W3CDTF">2018-12-06T13:19:38Z</dcterms:modified>
</cp:coreProperties>
</file>